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5"/>
  </p:notesMasterIdLst>
  <p:sldIdLst>
    <p:sldId id="256" r:id="rId2"/>
    <p:sldId id="262" r:id="rId3"/>
    <p:sldId id="263" r:id="rId4"/>
    <p:sldId id="260" r:id="rId5"/>
    <p:sldId id="291" r:id="rId6"/>
    <p:sldId id="292" r:id="rId7"/>
    <p:sldId id="293" r:id="rId8"/>
    <p:sldId id="295" r:id="rId9"/>
    <p:sldId id="264" r:id="rId10"/>
    <p:sldId id="267" r:id="rId11"/>
    <p:sldId id="296" r:id="rId12"/>
    <p:sldId id="297" r:id="rId13"/>
    <p:sldId id="298" r:id="rId14"/>
    <p:sldId id="288" r:id="rId15"/>
    <p:sldId id="290" r:id="rId16"/>
    <p:sldId id="300" r:id="rId17"/>
    <p:sldId id="301" r:id="rId18"/>
    <p:sldId id="304" r:id="rId19"/>
    <p:sldId id="299" r:id="rId20"/>
    <p:sldId id="303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05" r:id="rId29"/>
    <p:sldId id="315" r:id="rId30"/>
    <p:sldId id="314" r:id="rId31"/>
    <p:sldId id="316" r:id="rId32"/>
    <p:sldId id="317" r:id="rId33"/>
    <p:sldId id="31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BA6F2-C885-4320-B497-97F202C1520C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4A20B-D539-46B7-8EF6-A39B34D0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3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4A20B-D539-46B7-8EF6-A39B34D03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4A20B-D539-46B7-8EF6-A39B34D03C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9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22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3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1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0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2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4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1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2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780DFFC-5022-410E-8EE1-18C4D019160F}" type="datetimeFigureOut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847740-C78C-4EC1-BD64-DE33EF2ABD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16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19C1-4234-FF5C-6E4D-4495EA49A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r>
              <a:rPr lang="en-US" dirty="0"/>
              <a:t>Model Design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731A1-95B2-0546-882D-0B3FAAC36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Treasure Valley Groundwater Flow Model Training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Stephen Hundt, USGS 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shundt@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usgs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.gov)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March 14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2023</a:t>
            </a: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03526FDF-B38C-5B6F-F3D1-B84CEA9D02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0" y="6416887"/>
            <a:ext cx="1186543" cy="4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9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Tributary underflow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Based upon precipitation in tributary watersheds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Enters at cells on boundary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F9AD7-664A-90AA-EA1D-C978165C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55" y="485774"/>
            <a:ext cx="51530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Lake Lowell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General head boundary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Covers multiple cells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Surface area varies with time – multipliers applied to adjust when lake doesn’t fully cover model cell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Stage varies with time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0597D-B20F-75DD-A8CE-39946C75DB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961" y="1188720"/>
            <a:ext cx="5797099" cy="43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Rivers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River package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Stage varies with time in Boise and Payette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Divided into reaches with equal properties and between gaging locations</a:t>
            </a:r>
          </a:p>
          <a:p>
            <a:pPr indent="-182880">
              <a:buFont typeface="Calibri" panose="020F0502020204030204" pitchFamily="34" charset="0"/>
              <a:buChar char="•"/>
            </a:pP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7864D-1CF2-70D0-9C36-C25A8920D4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76" y="1142999"/>
            <a:ext cx="609600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7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Drains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Drain boundary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“Catchment” areas of major drains mapped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Drain catchment areas have equal conductance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Major source of discharge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Good control on these with drain discharge observations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8B8484-A775-144A-81B0-5A0E9F1C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40" y="523240"/>
            <a:ext cx="4710531" cy="1841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E709F2-B189-0E46-3D9C-8677655DD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66" y="2461323"/>
            <a:ext cx="4693106" cy="1870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65E2B8-1C99-410A-8113-F340045FB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80" y="4431932"/>
            <a:ext cx="4710531" cy="18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6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3C1FD-8C4E-B9A8-04AF-26563F97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Irrigation boundaries and stresses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B2BA30C2-2FC9-ED48-EAF1-7C6FCC7B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0" y="6416887"/>
            <a:ext cx="1186543" cy="4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Canal leakage: New York Canal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Upper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Well package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Leakage set as percentage of diversion in canal 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Multipliers applied to cells in proportion to length of canal within cell</a:t>
            </a:r>
          </a:p>
          <a:p>
            <a:pPr marL="0" indent="0">
              <a:buNone/>
            </a:pPr>
            <a:r>
              <a:rPr lang="en-US" sz="1800" dirty="0"/>
              <a:t>Lower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River package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Areas of high water table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93712B-B2FB-2F10-5302-03DDA750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64" y="949901"/>
            <a:ext cx="6820168" cy="511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4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Canal leakage: Other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Well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Set as proportion of diversion to an irrigation entity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Only information is diversion to irrigation entity, location of fields, and location of canals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423063-FFAE-ED6F-49B4-39BFDB29161A}"/>
              </a:ext>
            </a:extLst>
          </p:cNvPr>
          <p:cNvGrpSpPr/>
          <p:nvPr/>
        </p:nvGrpSpPr>
        <p:grpSpPr>
          <a:xfrm>
            <a:off x="3700979" y="1498403"/>
            <a:ext cx="8103988" cy="4964972"/>
            <a:chOff x="2989801" y="1066801"/>
            <a:chExt cx="8103988" cy="49649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E6F401-61C1-F531-1A75-87F064091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9801" y="1066801"/>
              <a:ext cx="8103988" cy="48648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2759BD-82A9-CDB2-9F4D-3CFA3476AFB5}"/>
                </a:ext>
              </a:extLst>
            </p:cNvPr>
            <p:cNvSpPr txBox="1"/>
            <p:nvPr/>
          </p:nvSpPr>
          <p:spPr>
            <a:xfrm>
              <a:off x="9892202" y="5847107"/>
              <a:ext cx="11599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 Narrow" panose="020B0606020202030204" pitchFamily="34" charset="0"/>
                </a:rPr>
                <a:t>(modified from </a:t>
              </a:r>
              <a:r>
                <a:rPr lang="en-US" sz="600" dirty="0" err="1">
                  <a:latin typeface="Arial Narrow" panose="020B0606020202030204" pitchFamily="34" charset="0"/>
                </a:rPr>
                <a:t>Faunt</a:t>
              </a:r>
              <a:r>
                <a:rPr lang="en-US" sz="600" dirty="0">
                  <a:latin typeface="Arial Narrow" panose="020B0606020202030204" pitchFamily="34" charset="0"/>
                </a:rPr>
                <a:t>, 2009)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5FA47C3-4151-07AE-827B-72D49F6D6A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41" t="36250" r="23042" b="28150"/>
          <a:stretch/>
        </p:blipFill>
        <p:spPr>
          <a:xfrm>
            <a:off x="8775894" y="3249760"/>
            <a:ext cx="1159932" cy="1731364"/>
          </a:xfrm>
          <a:prstGeom prst="rect">
            <a:avLst/>
          </a:prstGeom>
        </p:spPr>
      </p:pic>
      <p:sp>
        <p:nvSpPr>
          <p:cNvPr id="19" name="Down Arrow 8">
            <a:extLst>
              <a:ext uri="{FF2B5EF4-FFF2-40B4-BE49-F238E27FC236}">
                <a16:creationId xmlns:a16="http://schemas.microsoft.com/office/drawing/2014/main" id="{772A2D28-A6EE-A4E2-284F-524522C184AA}"/>
              </a:ext>
            </a:extLst>
          </p:cNvPr>
          <p:cNvSpPr/>
          <p:nvPr/>
        </p:nvSpPr>
        <p:spPr>
          <a:xfrm>
            <a:off x="9229609" y="4104199"/>
            <a:ext cx="393227" cy="478674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Incidental recharge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Well package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Estimated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Agricultural and (sub)urban have different properties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D2738-9BD9-7EA3-C5BC-857DA2891C14}"/>
              </a:ext>
            </a:extLst>
          </p:cNvPr>
          <p:cNvGrpSpPr/>
          <p:nvPr/>
        </p:nvGrpSpPr>
        <p:grpSpPr>
          <a:xfrm>
            <a:off x="3766448" y="1330782"/>
            <a:ext cx="8103988" cy="4964972"/>
            <a:chOff x="2989801" y="1066801"/>
            <a:chExt cx="8103988" cy="496497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7D2362E-6857-D30E-D806-4334D082037A}"/>
                </a:ext>
              </a:extLst>
            </p:cNvPr>
            <p:cNvGrpSpPr/>
            <p:nvPr/>
          </p:nvGrpSpPr>
          <p:grpSpPr>
            <a:xfrm>
              <a:off x="2989801" y="1066801"/>
              <a:ext cx="8103988" cy="4864850"/>
              <a:chOff x="2989801" y="1066801"/>
              <a:chExt cx="8103988" cy="486485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7791874-243E-184E-1F25-CC42A3E11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89801" y="1066801"/>
                <a:ext cx="8103988" cy="486485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4777EFB-2330-D52F-0B1C-20A21BC78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16789" y="2699793"/>
                <a:ext cx="1616137" cy="1359025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44098A-1177-1EBD-3BEA-EABCA088BEB8}"/>
                </a:ext>
              </a:extLst>
            </p:cNvPr>
            <p:cNvSpPr txBox="1"/>
            <p:nvPr/>
          </p:nvSpPr>
          <p:spPr>
            <a:xfrm>
              <a:off x="9892202" y="5847107"/>
              <a:ext cx="11599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 Narrow" panose="020B0606020202030204" pitchFamily="34" charset="0"/>
                </a:rPr>
                <a:t>(modified from </a:t>
              </a:r>
              <a:r>
                <a:rPr lang="en-US" sz="600" dirty="0" err="1">
                  <a:latin typeface="Arial Narrow" panose="020B0606020202030204" pitchFamily="34" charset="0"/>
                </a:rPr>
                <a:t>Faunt</a:t>
              </a:r>
              <a:r>
                <a:rPr lang="en-US" sz="600" dirty="0">
                  <a:latin typeface="Arial Narrow" panose="020B0606020202030204" pitchFamily="34" charset="0"/>
                </a:rPr>
                <a:t>, 2009)</a:t>
              </a:r>
            </a:p>
          </p:txBody>
        </p:sp>
      </p:grpSp>
      <p:sp>
        <p:nvSpPr>
          <p:cNvPr id="23" name="Down Arrow 8">
            <a:extLst>
              <a:ext uri="{FF2B5EF4-FFF2-40B4-BE49-F238E27FC236}">
                <a16:creationId xmlns:a16="http://schemas.microsoft.com/office/drawing/2014/main" id="{C2B060E9-D786-99DA-D3E0-204789237380}"/>
              </a:ext>
            </a:extLst>
          </p:cNvPr>
          <p:cNvSpPr/>
          <p:nvPr/>
        </p:nvSpPr>
        <p:spPr>
          <a:xfrm>
            <a:off x="8290740" y="3966557"/>
            <a:ext cx="356729" cy="583605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8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Pumping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2498801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Well package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Measurements were available for some municipal and industrial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Other (most) pumping is estimated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Pumping from multi-layer synthetic wells is distributed in proportion to K * open length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DD6FAF-CC45-6594-4051-64CAC92F3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78" y="1204911"/>
            <a:ext cx="58293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1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A4ED-FF3C-4E35-F0A6-2512EF84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Data sources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7C3E-BDBF-6431-19E2-EE3DCAEE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Didn’t have direct estimates for these stresses (except some pumping)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Irrigation entity area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Diversions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Irrigation status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Evapotranspiration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Precipitation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Canal locations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Groundwater water rights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Well construction</a:t>
            </a:r>
          </a:p>
          <a:p>
            <a:pPr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3B812A4E-4A85-0FCD-BAD2-03ED1C5B2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0" y="6416887"/>
            <a:ext cx="1186543" cy="4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7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A4ED-FF3C-4E35-F0A6-2512EF84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Contents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7C3E-BDBF-6431-19E2-EE3DCAEE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Model basics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Non-irrigation boundaries and stresses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Irrigation boundaries and stresses </a:t>
            </a:r>
          </a:p>
          <a:p>
            <a:pPr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F0F3BC23-97F7-73D0-002E-0A1E3F08D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0" y="6416887"/>
            <a:ext cx="1186543" cy="4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4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Irrigation entities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Locations of irrigation entities from state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A few smaller ones were combined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Deliveries from diversions are only known at this scale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9AE63-133A-03DE-27EB-0B1D5A1A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645457"/>
            <a:ext cx="5085687" cy="52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35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Diversions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B9EC-7435-CD1B-B4C4-2EDA1991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t" anchorCtr="0">
            <a:normAutofit/>
          </a:bodyPr>
          <a:lstStyle/>
          <a:p>
            <a:r>
              <a:rPr lang="en-US" sz="1800" dirty="0" err="1"/>
              <a:t>sdf</a:t>
            </a: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Locations on the river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Monthly volumes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Irrigation entity (destination)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3F043-810A-8C1D-1D7B-03F64DAA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80" y="1501907"/>
            <a:ext cx="7006268" cy="38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3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Irrigation status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Eight years were meticulously digitized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Irrigated, semi-irrigated, non-irrigated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Used to set irrigation related fluxes and properties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FA951-7A6B-C2AC-C570-B7FBAD00F1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5CE6"/>
              </a:clrFrom>
              <a:clrTo>
                <a:srgbClr val="005C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3804" y="553995"/>
            <a:ext cx="5220805" cy="58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06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000" b="1" dirty="0"/>
              <a:t>Evapotranspiration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B9EC-7435-CD1B-B4C4-2EDA1991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t" anchorCtr="0">
            <a:normAutofit/>
          </a:bodyPr>
          <a:lstStyle/>
          <a:p>
            <a:r>
              <a:rPr lang="en-US" sz="1800" dirty="0" err="1"/>
              <a:t>sdf</a:t>
            </a: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Monthly evapotranspiration </a:t>
            </a:r>
            <a:r>
              <a:rPr lang="en-US" sz="1800" dirty="0" err="1"/>
              <a:t>rasters</a:t>
            </a:r>
            <a:r>
              <a:rPr lang="en-US" sz="1800" dirty="0"/>
              <a:t> with a resolution of 30 meters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Provides valuable information on consumptive use – spatial and temporal patters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Made up of combination of methods, include 8 years of METRIC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61BDA-E172-4D60-96CF-695D8165F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084" y="955642"/>
            <a:ext cx="7011853" cy="52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58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Precipitation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B9EC-7435-CD1B-B4C4-2EDA1991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t" anchorCtr="0">
            <a:normAutofit/>
          </a:bodyPr>
          <a:lstStyle/>
          <a:p>
            <a:r>
              <a:rPr lang="en-US" sz="1800" dirty="0" err="1"/>
              <a:t>sdf</a:t>
            </a: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PRISM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Monthly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589D3E-DBB0-978A-A3F3-9A10D562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98" y="880163"/>
            <a:ext cx="6796896" cy="50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Canal locations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Broad categories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600" dirty="0"/>
              <a:t>Major, minor, feeder, </a:t>
            </a:r>
            <a:r>
              <a:rPr lang="en-US" sz="1600" dirty="0" err="1"/>
              <a:t>etc</a:t>
            </a:r>
            <a:endParaRPr lang="en-US" sz="1800" dirty="0"/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No properties known other than location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600" dirty="0"/>
              <a:t>Width, depth, conductance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43BF6-61AE-81A8-C7B5-19497266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92" y="537210"/>
            <a:ext cx="5733842" cy="57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13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GW rights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Point of diversion record provides location, type, and right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Used to estimate cells in which estimated pumping occurs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7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Well construction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B9EC-7435-CD1B-B4C4-2EDA1991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634" y="1512147"/>
            <a:ext cx="1761218" cy="325668"/>
          </a:xfrm>
        </p:spPr>
        <p:txBody>
          <a:bodyPr anchor="t" anchorCtr="0">
            <a:normAutofit lnSpcReduction="10000"/>
          </a:bodyPr>
          <a:lstStyle/>
          <a:p>
            <a:r>
              <a:rPr lang="en-US" sz="1800" dirty="0"/>
              <a:t>Irrigation wells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2921541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Subset of well logs of each type were retrieved 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Open intervals were recorded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i="1" dirty="0"/>
              <a:t>Synthetic </a:t>
            </a:r>
            <a:r>
              <a:rPr lang="en-US" sz="1800" dirty="0"/>
              <a:t>wells were placed, using a weighted average of open length in different layers</a:t>
            </a:r>
            <a:endParaRPr lang="en-US" sz="1200" i="1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A091EB-FAFD-B599-658F-657C5511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564" y="1837815"/>
            <a:ext cx="3969358" cy="4533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8CCF56-239B-2531-C979-B2A8986F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224" y="1841476"/>
            <a:ext cx="3954711" cy="452594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698921-5836-A588-E4FF-CDA1046F2749}"/>
              </a:ext>
            </a:extLst>
          </p:cNvPr>
          <p:cNvSpPr txBox="1">
            <a:spLocks/>
          </p:cNvSpPr>
          <p:nvPr/>
        </p:nvSpPr>
        <p:spPr>
          <a:xfrm>
            <a:off x="8971970" y="1517776"/>
            <a:ext cx="1761218" cy="325668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Domestic wells</a:t>
            </a:r>
          </a:p>
        </p:txBody>
      </p:sp>
    </p:spTree>
    <p:extLst>
      <p:ext uri="{BB962C8B-B14F-4D97-AF65-F5344CB8AC3E}">
        <p14:creationId xmlns:p14="http://schemas.microsoft.com/office/powerpoint/2010/main" val="184578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A4ED-FF3C-4E35-F0A6-2512EF84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Approach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7C3E-BDBF-6431-19E2-EE3DCAEE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Calculations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Demand and supply utility</a:t>
            </a:r>
          </a:p>
          <a:p>
            <a:pPr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3B812A4E-4A85-0FCD-BAD2-03ED1C5B2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0" y="6416887"/>
            <a:ext cx="1186543" cy="4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4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A4ED-FF3C-4E35-F0A6-2512EF84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2719"/>
            <a:ext cx="9733733" cy="1327681"/>
          </a:xfrm>
        </p:spPr>
        <p:txBody>
          <a:bodyPr/>
          <a:lstStyle/>
          <a:p>
            <a:r>
              <a:rPr lang="en-US" sz="4400" b="1" dirty="0"/>
              <a:t>Approach</a:t>
            </a:r>
            <a:endParaRPr lang="en-US" b="1" dirty="0"/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3B812A4E-4A85-0FCD-BAD2-03ED1C5B2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0" y="6416887"/>
            <a:ext cx="1186543" cy="426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18252-5F85-A0F2-2C0B-F4B72CDB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3" y="517592"/>
            <a:ext cx="10279347" cy="580972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BEDC8CDC-1422-5C39-0781-26B0C50DB590}"/>
              </a:ext>
            </a:extLst>
          </p:cNvPr>
          <p:cNvSpPr/>
          <p:nvPr/>
        </p:nvSpPr>
        <p:spPr>
          <a:xfrm>
            <a:off x="4909901" y="1956275"/>
            <a:ext cx="456714" cy="113825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8C961A3-F99E-2305-8352-6CED3A50338A}"/>
              </a:ext>
            </a:extLst>
          </p:cNvPr>
          <p:cNvSpPr/>
          <p:nvPr/>
        </p:nvSpPr>
        <p:spPr>
          <a:xfrm>
            <a:off x="5461492" y="4771970"/>
            <a:ext cx="456714" cy="113825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AF8A692-560E-31E1-96BC-95E2BCC459B5}"/>
              </a:ext>
            </a:extLst>
          </p:cNvPr>
          <p:cNvSpPr/>
          <p:nvPr/>
        </p:nvSpPr>
        <p:spPr>
          <a:xfrm>
            <a:off x="6235011" y="1427293"/>
            <a:ext cx="456714" cy="113825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301D22E-9B67-C0DA-90FB-8FE700FAC4A5}"/>
              </a:ext>
            </a:extLst>
          </p:cNvPr>
          <p:cNvSpPr/>
          <p:nvPr/>
        </p:nvSpPr>
        <p:spPr>
          <a:xfrm>
            <a:off x="5598161" y="2259345"/>
            <a:ext cx="456714" cy="113825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C227D19-9D23-F842-3E39-1BCC6F1659E4}"/>
              </a:ext>
            </a:extLst>
          </p:cNvPr>
          <p:cNvSpPr/>
          <p:nvPr/>
        </p:nvSpPr>
        <p:spPr>
          <a:xfrm>
            <a:off x="6244843" y="1612257"/>
            <a:ext cx="456714" cy="113825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575C649-0D23-915D-A11F-5B021FD02B94}"/>
              </a:ext>
            </a:extLst>
          </p:cNvPr>
          <p:cNvSpPr/>
          <p:nvPr/>
        </p:nvSpPr>
        <p:spPr>
          <a:xfrm>
            <a:off x="6706959" y="3608192"/>
            <a:ext cx="456714" cy="113825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39E1BD-CD04-8456-5457-53DFB5BF7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5807"/>
          <a:stretch/>
        </p:blipFill>
        <p:spPr>
          <a:xfrm>
            <a:off x="3979253" y="9614"/>
            <a:ext cx="6851760" cy="5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3C1FD-8C4E-B9A8-04AF-26563F97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Model basics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4AD1981D-859A-2913-3945-C304928DD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0" y="6416887"/>
            <a:ext cx="1186543" cy="4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61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Spatial Scale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Inputs are at multiple scales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Leakage, pumping, irrigation infiltration are calculated at irrigation entity scale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Stresses then distributed to cells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Distribute using finer-scale information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600" dirty="0"/>
              <a:t>ET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600" dirty="0"/>
              <a:t>Irrigated lands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600" dirty="0"/>
              <a:t>Canal location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600" dirty="0"/>
              <a:t>Well water rights</a:t>
            </a:r>
            <a:endParaRPr lang="en-US" sz="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B7A279-08EE-69B4-A4F5-07002AA6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51" y="478636"/>
            <a:ext cx="6713206" cy="2881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634D66-871C-8AE0-DE8B-E06768058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651" y="478636"/>
            <a:ext cx="6731917" cy="50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Spatial distribution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Infiltration: ET and irrigation status</a:t>
            </a:r>
            <a:endParaRPr lang="en-US" sz="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8765BA-4B5B-3514-FD79-70D8B9F2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56" y="801509"/>
            <a:ext cx="6993775" cy="5245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C444C-61F5-4769-AE66-ED66BCFF6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3457" y="801508"/>
            <a:ext cx="6993774" cy="5245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AD3E09-DBBC-3CE8-5B8A-7E53EE9AE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3455" y="801509"/>
            <a:ext cx="6993773" cy="5245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05533-C7C4-83EE-8D32-6BF719923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3453" y="803053"/>
            <a:ext cx="6993775" cy="5245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18FB0-E4EE-1271-BC19-DE41B937D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3453" y="794729"/>
            <a:ext cx="7011850" cy="52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Spatial distribution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Canal leakage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Proportional to irrigated area</a:t>
            </a:r>
          </a:p>
          <a:p>
            <a:pPr marL="0" indent="0">
              <a:buNone/>
            </a:pPr>
            <a:r>
              <a:rPr lang="en-US" sz="1800" dirty="0"/>
              <a:t>    AND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Proportional to major canals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Estimated tradeoff</a:t>
            </a:r>
            <a:endParaRPr lang="en-US" sz="6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8765BA-4B5B-3514-FD79-70D8B9F2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56" y="801509"/>
            <a:ext cx="6993775" cy="5245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E81BAA-7BFB-06D8-FB46-F55012C01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55" y="801508"/>
            <a:ext cx="6993776" cy="52453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753828-9D37-73ED-64AB-75B753812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3455" y="801507"/>
            <a:ext cx="6993776" cy="524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7BE768-FC1C-45E9-A3EE-AE66CB3C0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58" y="801505"/>
            <a:ext cx="6993774" cy="52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pPr>
              <a:tabLst>
                <a:tab pos="1312863" algn="l"/>
              </a:tabLst>
            </a:pPr>
            <a:r>
              <a:rPr lang="en-US" sz="4400" b="1" dirty="0"/>
              <a:t>Spatial distribution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Unmeasured pumping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Proportional to GW right</a:t>
            </a:r>
            <a:endParaRPr lang="en-US" sz="6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8765BA-4B5B-3514-FD79-70D8B9F2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56" y="801509"/>
            <a:ext cx="6993775" cy="5245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1A7121-86A7-6472-5AAE-FFC7D42F2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55" y="801508"/>
            <a:ext cx="6993775" cy="5245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D5FC0-E14E-4613-29D5-2805E60C3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3454" y="801507"/>
            <a:ext cx="6993776" cy="52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Study area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371FB5-62A6-8B34-2A5B-6E075AE95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084" y="681642"/>
            <a:ext cx="5986777" cy="54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1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Grid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64 x 65 1 mile square grid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Regional model, 1 mile cell, doesn’t have all local heterogeneity, not designed for impacts of individual pumping wells or the impact at individual observation wells</a:t>
            </a:r>
          </a:p>
          <a:p>
            <a:pPr indent="-182880">
              <a:buFont typeface="Calibri" panose="020F0502020204030204" pitchFamily="34" charset="0"/>
              <a:buChar char="•"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4B729C-90C8-5A9A-557C-31E250735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1" b="11183"/>
          <a:stretch/>
        </p:blipFill>
        <p:spPr>
          <a:xfrm>
            <a:off x="5587113" y="500150"/>
            <a:ext cx="5345427" cy="58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9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Layers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6 layers – chosen mostly from observed vertical head gradients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Incorporates info from hydrogeologic framework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Several pinch in the west</a:t>
            </a:r>
            <a:endParaRPr lang="en-US" sz="1600" dirty="0"/>
          </a:p>
          <a:p>
            <a:pPr indent="-182880">
              <a:buFont typeface="Calibri" panose="020F0502020204030204" pitchFamily="34" charset="0"/>
              <a:buChar char="•"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3FF4B-8E94-7B9A-0799-B7F93529D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134" y="730429"/>
            <a:ext cx="2078390" cy="2377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89CBEF-851B-09FA-B889-CE0E5118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222" y="730430"/>
            <a:ext cx="2053107" cy="2377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1E0AF-92D5-6851-CA27-B7218FAED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401" y="730431"/>
            <a:ext cx="2092984" cy="2377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FD75A0-BB38-ACC7-3EAA-C80377280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087" y="3451861"/>
            <a:ext cx="2065400" cy="2377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D9FD56-AB57-960F-53D2-F2F1BF58F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410" y="3451861"/>
            <a:ext cx="2060250" cy="23774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1EAF78-068B-6713-5CF1-FF005F6AC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7171" y="3451861"/>
            <a:ext cx="2076912" cy="2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9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Time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600" dirty="0"/>
              <a:t>360 monthly periods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600" dirty="0"/>
              <a:t>1986-2016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600" dirty="0"/>
              <a:t>Most stress data is precise to 1 month or larger periods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600" dirty="0"/>
              <a:t>Not all data available during the whole period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600" dirty="0"/>
              <a:t>Change over the period</a:t>
            </a:r>
          </a:p>
          <a:p>
            <a:pPr indent="-182880">
              <a:buFont typeface="Calibri" panose="020F0502020204030204" pitchFamily="34" charset="0"/>
              <a:buChar char="•"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6E7CC0-C61E-E466-8CBB-473A1810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996" y="743589"/>
            <a:ext cx="4418548" cy="530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0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320040"/>
            <a:ext cx="3969153" cy="1737360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Observation targets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Water level and flux targets and derivatives thereof</a:t>
            </a:r>
            <a:endParaRPr lang="en-US" sz="1600" dirty="0"/>
          </a:p>
          <a:p>
            <a:pPr indent="-182880">
              <a:buFont typeface="Calibri" panose="020F0502020204030204" pitchFamily="34" charset="0"/>
              <a:buChar char="•"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1C695-0914-76CC-4960-0D970903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35" y="1411244"/>
            <a:ext cx="6347099" cy="39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3C1FD-8C4E-B9A8-04AF-26563F97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Non-irrigation boundaries and stresses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B2BA30C2-2FC9-ED48-EAF1-7C6FCC7B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0" y="6416887"/>
            <a:ext cx="1186543" cy="4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170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1848</TotalTime>
  <Words>639</Words>
  <Application>Microsoft Office PowerPoint</Application>
  <PresentationFormat>Widescreen</PresentationFormat>
  <Paragraphs>141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Retrospect</vt:lpstr>
      <vt:lpstr>Model Design</vt:lpstr>
      <vt:lpstr>Contents</vt:lpstr>
      <vt:lpstr>Model basics</vt:lpstr>
      <vt:lpstr>Study area</vt:lpstr>
      <vt:lpstr>Grid</vt:lpstr>
      <vt:lpstr>Layers</vt:lpstr>
      <vt:lpstr>Time</vt:lpstr>
      <vt:lpstr>Observation targets</vt:lpstr>
      <vt:lpstr>Non-irrigation boundaries and stresses</vt:lpstr>
      <vt:lpstr>Tributary underflow</vt:lpstr>
      <vt:lpstr>Lake Lowell</vt:lpstr>
      <vt:lpstr>Rivers</vt:lpstr>
      <vt:lpstr>Drains</vt:lpstr>
      <vt:lpstr>Irrigation boundaries and stresses</vt:lpstr>
      <vt:lpstr>Canal leakage: New York Canal</vt:lpstr>
      <vt:lpstr>Canal leakage: Other</vt:lpstr>
      <vt:lpstr>Incidental recharge</vt:lpstr>
      <vt:lpstr>Pumping</vt:lpstr>
      <vt:lpstr>Data sources</vt:lpstr>
      <vt:lpstr>Irrigation entities</vt:lpstr>
      <vt:lpstr>Diversions</vt:lpstr>
      <vt:lpstr>Irrigation status</vt:lpstr>
      <vt:lpstr>Evapotranspiration</vt:lpstr>
      <vt:lpstr>Precipitation</vt:lpstr>
      <vt:lpstr>Canal locations</vt:lpstr>
      <vt:lpstr>GW rights</vt:lpstr>
      <vt:lpstr>Well construction</vt:lpstr>
      <vt:lpstr>Approach</vt:lpstr>
      <vt:lpstr>Approach</vt:lpstr>
      <vt:lpstr>Spatial Scale</vt:lpstr>
      <vt:lpstr>Spatial distribution</vt:lpstr>
      <vt:lpstr>Spatial distribution</vt:lpstr>
      <vt:lpstr>Spatial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Hundt, Stephen A</dc:creator>
  <cp:lastModifiedBy>Hundt, Stephen A</cp:lastModifiedBy>
  <cp:revision>32</cp:revision>
  <dcterms:created xsi:type="dcterms:W3CDTF">2023-02-27T18:59:57Z</dcterms:created>
  <dcterms:modified xsi:type="dcterms:W3CDTF">2023-03-13T21:09:51Z</dcterms:modified>
</cp:coreProperties>
</file>